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1"/>
  </p:notesMasterIdLst>
  <p:sldIdLst>
    <p:sldId id="284" r:id="rId2"/>
    <p:sldId id="640" r:id="rId3"/>
    <p:sldId id="404" r:id="rId4"/>
    <p:sldId id="812" r:id="rId5"/>
    <p:sldId id="405" r:id="rId6"/>
    <p:sldId id="612" r:id="rId7"/>
    <p:sldId id="613" r:id="rId8"/>
    <p:sldId id="627" r:id="rId9"/>
    <p:sldId id="639" r:id="rId10"/>
    <p:sldId id="628" r:id="rId11"/>
    <p:sldId id="629" r:id="rId12"/>
    <p:sldId id="630" r:id="rId13"/>
    <p:sldId id="633" r:id="rId14"/>
    <p:sldId id="631" r:id="rId15"/>
    <p:sldId id="632" r:id="rId16"/>
    <p:sldId id="634" r:id="rId17"/>
    <p:sldId id="635" r:id="rId18"/>
    <p:sldId id="636" r:id="rId19"/>
    <p:sldId id="637" r:id="rId20"/>
    <p:sldId id="614" r:id="rId21"/>
    <p:sldId id="615" r:id="rId22"/>
    <p:sldId id="616" r:id="rId23"/>
    <p:sldId id="617" r:id="rId24"/>
    <p:sldId id="618" r:id="rId25"/>
    <p:sldId id="619" r:id="rId26"/>
    <p:sldId id="621" r:id="rId27"/>
    <p:sldId id="622" r:id="rId28"/>
    <p:sldId id="623" r:id="rId29"/>
    <p:sldId id="624" r:id="rId30"/>
    <p:sldId id="625" r:id="rId31"/>
    <p:sldId id="626" r:id="rId32"/>
    <p:sldId id="638" r:id="rId33"/>
    <p:sldId id="573" r:id="rId34"/>
    <p:sldId id="572" r:id="rId35"/>
    <p:sldId id="585" r:id="rId36"/>
    <p:sldId id="586" r:id="rId37"/>
    <p:sldId id="587" r:id="rId38"/>
    <p:sldId id="588" r:id="rId39"/>
    <p:sldId id="589" r:id="rId40"/>
    <p:sldId id="590" r:id="rId41"/>
    <p:sldId id="642" r:id="rId42"/>
    <p:sldId id="646" r:id="rId43"/>
    <p:sldId id="647" r:id="rId44"/>
    <p:sldId id="650" r:id="rId45"/>
    <p:sldId id="644" r:id="rId46"/>
    <p:sldId id="519" r:id="rId47"/>
    <p:sldId id="520" r:id="rId48"/>
    <p:sldId id="521" r:id="rId49"/>
    <p:sldId id="522" r:id="rId50"/>
    <p:sldId id="648" r:id="rId51"/>
    <p:sldId id="523" r:id="rId52"/>
    <p:sldId id="649" r:id="rId53"/>
    <p:sldId id="524" r:id="rId54"/>
    <p:sldId id="525" r:id="rId55"/>
    <p:sldId id="526" r:id="rId56"/>
    <p:sldId id="527" r:id="rId57"/>
    <p:sldId id="528" r:id="rId58"/>
    <p:sldId id="529" r:id="rId59"/>
    <p:sldId id="530" r:id="rId60"/>
    <p:sldId id="531" r:id="rId61"/>
    <p:sldId id="532" r:id="rId62"/>
    <p:sldId id="645" r:id="rId63"/>
    <p:sldId id="563" r:id="rId64"/>
    <p:sldId id="564" r:id="rId65"/>
    <p:sldId id="565" r:id="rId66"/>
    <p:sldId id="653" r:id="rId67"/>
    <p:sldId id="651" r:id="rId68"/>
    <p:sldId id="652" r:id="rId69"/>
    <p:sldId id="567" r:id="rId70"/>
    <p:sldId id="568" r:id="rId71"/>
    <p:sldId id="569" r:id="rId72"/>
    <p:sldId id="570" r:id="rId73"/>
    <p:sldId id="571" r:id="rId74"/>
    <p:sldId id="654" r:id="rId75"/>
    <p:sldId id="655" r:id="rId76"/>
    <p:sldId id="656" r:id="rId77"/>
    <p:sldId id="657" r:id="rId78"/>
    <p:sldId id="658" r:id="rId79"/>
    <p:sldId id="659" r:id="rId80"/>
    <p:sldId id="660" r:id="rId81"/>
    <p:sldId id="661" r:id="rId82"/>
    <p:sldId id="813" r:id="rId83"/>
    <p:sldId id="664" r:id="rId84"/>
    <p:sldId id="662" r:id="rId85"/>
    <p:sldId id="667" r:id="rId86"/>
    <p:sldId id="668" r:id="rId87"/>
    <p:sldId id="669" r:id="rId88"/>
    <p:sldId id="670" r:id="rId89"/>
    <p:sldId id="671" r:id="rId90"/>
    <p:sldId id="672" r:id="rId91"/>
    <p:sldId id="673" r:id="rId92"/>
    <p:sldId id="674" r:id="rId93"/>
    <p:sldId id="675" r:id="rId94"/>
    <p:sldId id="665" r:id="rId95"/>
    <p:sldId id="676" r:id="rId96"/>
    <p:sldId id="677" r:id="rId97"/>
    <p:sldId id="678" r:id="rId98"/>
    <p:sldId id="680" r:id="rId99"/>
    <p:sldId id="679" r:id="rId100"/>
    <p:sldId id="681" r:id="rId101"/>
    <p:sldId id="682" r:id="rId102"/>
    <p:sldId id="683" r:id="rId103"/>
    <p:sldId id="684" r:id="rId104"/>
    <p:sldId id="685" r:id="rId105"/>
    <p:sldId id="666" r:id="rId106"/>
    <p:sldId id="686" r:id="rId107"/>
    <p:sldId id="695" r:id="rId108"/>
    <p:sldId id="696" r:id="rId109"/>
    <p:sldId id="697" r:id="rId110"/>
    <p:sldId id="687" r:id="rId111"/>
    <p:sldId id="688" r:id="rId112"/>
    <p:sldId id="689" r:id="rId113"/>
    <p:sldId id="690" r:id="rId114"/>
    <p:sldId id="691" r:id="rId115"/>
    <p:sldId id="692" r:id="rId116"/>
    <p:sldId id="693" r:id="rId117"/>
    <p:sldId id="698" r:id="rId118"/>
    <p:sldId id="699" r:id="rId119"/>
    <p:sldId id="700" r:id="rId120"/>
    <p:sldId id="701" r:id="rId121"/>
    <p:sldId id="702" r:id="rId122"/>
    <p:sldId id="703" r:id="rId123"/>
    <p:sldId id="704" r:id="rId124"/>
    <p:sldId id="709" r:id="rId125"/>
    <p:sldId id="710" r:id="rId126"/>
    <p:sldId id="711" r:id="rId127"/>
    <p:sldId id="712" r:id="rId128"/>
    <p:sldId id="713" r:id="rId129"/>
    <p:sldId id="714" r:id="rId130"/>
    <p:sldId id="715" r:id="rId131"/>
    <p:sldId id="716" r:id="rId132"/>
    <p:sldId id="717" r:id="rId133"/>
    <p:sldId id="718" r:id="rId134"/>
    <p:sldId id="719" r:id="rId135"/>
    <p:sldId id="705" r:id="rId136"/>
    <p:sldId id="720" r:id="rId137"/>
    <p:sldId id="721" r:id="rId138"/>
    <p:sldId id="722" r:id="rId139"/>
    <p:sldId id="723" r:id="rId140"/>
    <p:sldId id="725" r:id="rId141"/>
    <p:sldId id="726" r:id="rId142"/>
    <p:sldId id="727" r:id="rId143"/>
    <p:sldId id="728" r:id="rId144"/>
    <p:sldId id="729" r:id="rId145"/>
    <p:sldId id="706" r:id="rId146"/>
    <p:sldId id="730" r:id="rId147"/>
    <p:sldId id="731" r:id="rId148"/>
    <p:sldId id="732" r:id="rId149"/>
    <p:sldId id="733" r:id="rId150"/>
    <p:sldId id="734" r:id="rId151"/>
    <p:sldId id="735" r:id="rId152"/>
    <p:sldId id="736" r:id="rId153"/>
    <p:sldId id="737" r:id="rId154"/>
    <p:sldId id="738" r:id="rId155"/>
    <p:sldId id="739" r:id="rId156"/>
    <p:sldId id="740" r:id="rId157"/>
    <p:sldId id="741" r:id="rId158"/>
    <p:sldId id="742" r:id="rId159"/>
    <p:sldId id="743" r:id="rId160"/>
    <p:sldId id="744" r:id="rId161"/>
    <p:sldId id="745" r:id="rId162"/>
    <p:sldId id="746" r:id="rId163"/>
    <p:sldId id="758" r:id="rId164"/>
    <p:sldId id="747" r:id="rId165"/>
    <p:sldId id="748" r:id="rId166"/>
    <p:sldId id="749" r:id="rId167"/>
    <p:sldId id="750" r:id="rId168"/>
    <p:sldId id="751" r:id="rId169"/>
    <p:sldId id="752" r:id="rId170"/>
    <p:sldId id="753" r:id="rId171"/>
    <p:sldId id="754" r:id="rId172"/>
    <p:sldId id="761" r:id="rId173"/>
    <p:sldId id="762" r:id="rId174"/>
    <p:sldId id="763" r:id="rId175"/>
    <p:sldId id="764" r:id="rId176"/>
    <p:sldId id="755" r:id="rId177"/>
    <p:sldId id="759" r:id="rId178"/>
    <p:sldId id="765" r:id="rId179"/>
    <p:sldId id="766" r:id="rId180"/>
    <p:sldId id="767" r:id="rId181"/>
    <p:sldId id="768" r:id="rId182"/>
    <p:sldId id="769" r:id="rId183"/>
    <p:sldId id="770" r:id="rId184"/>
    <p:sldId id="771" r:id="rId185"/>
    <p:sldId id="772" r:id="rId186"/>
    <p:sldId id="773" r:id="rId187"/>
    <p:sldId id="760" r:id="rId188"/>
    <p:sldId id="774" r:id="rId189"/>
    <p:sldId id="775" r:id="rId190"/>
    <p:sldId id="776" r:id="rId191"/>
    <p:sldId id="777" r:id="rId192"/>
    <p:sldId id="778" r:id="rId193"/>
    <p:sldId id="779" r:id="rId194"/>
    <p:sldId id="780" r:id="rId195"/>
    <p:sldId id="781" r:id="rId196"/>
    <p:sldId id="782" r:id="rId197"/>
    <p:sldId id="783" r:id="rId198"/>
    <p:sldId id="784" r:id="rId199"/>
    <p:sldId id="785" r:id="rId200"/>
    <p:sldId id="786" r:id="rId201"/>
    <p:sldId id="787" r:id="rId202"/>
    <p:sldId id="788" r:id="rId203"/>
    <p:sldId id="789" r:id="rId204"/>
    <p:sldId id="790" r:id="rId205"/>
    <p:sldId id="803" r:id="rId206"/>
    <p:sldId id="551" r:id="rId207"/>
    <p:sldId id="552" r:id="rId208"/>
    <p:sldId id="553" r:id="rId209"/>
    <p:sldId id="792" r:id="rId210"/>
    <p:sldId id="793" r:id="rId211"/>
    <p:sldId id="794" r:id="rId212"/>
    <p:sldId id="795" r:id="rId213"/>
    <p:sldId id="796" r:id="rId214"/>
    <p:sldId id="797" r:id="rId215"/>
    <p:sldId id="798" r:id="rId216"/>
    <p:sldId id="799" r:id="rId217"/>
    <p:sldId id="800" r:id="rId218"/>
    <p:sldId id="801" r:id="rId219"/>
    <p:sldId id="802" r:id="rId220"/>
    <p:sldId id="804" r:id="rId221"/>
    <p:sldId id="421" r:id="rId222"/>
    <p:sldId id="806" r:id="rId223"/>
    <p:sldId id="807" r:id="rId224"/>
    <p:sldId id="808" r:id="rId225"/>
    <p:sldId id="805" r:id="rId226"/>
    <p:sldId id="809" r:id="rId227"/>
    <p:sldId id="810" r:id="rId228"/>
    <p:sldId id="811" r:id="rId229"/>
    <p:sldId id="310" r:id="rId2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-A-001" initials="2" lastIdx="1" clrIdx="0">
    <p:extLst>
      <p:ext uri="{19B8F6BF-5375-455C-9EA6-DF929625EA0E}">
        <p15:presenceInfo xmlns:p15="http://schemas.microsoft.com/office/powerpoint/2012/main" userId="7981748e99a8fd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8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54243A67-5868-4628-A30F-E8346B07CF51}" type="datetimeFigureOut">
              <a:rPr lang="ko-KR" altLang="en-US" smtClean="0"/>
              <a:pPr/>
              <a:t>2023-03-10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91AAAEB0-E8F2-4F95-BA73-C125FC5CD3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34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2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9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1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8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4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86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30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4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7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8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1A3AF6F1-474D-42C5-B251-2D3182D68B6E}" type="datetimeFigureOut">
              <a:rPr lang="ko-KR" altLang="en-US" smtClean="0"/>
              <a:pPr/>
              <a:t>2023-03-10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F4BEAB0C-3553-4F5C-A487-95DD786B4D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71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3" Type="http://schemas.microsoft.com/office/2007/relationships/hdphoto" Target="../media/hdphoto1.wdp"/><Relationship Id="rId7" Type="http://schemas.openxmlformats.org/officeDocument/2006/relationships/slide" Target="slide8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8.xml"/><Relationship Id="rId5" Type="http://schemas.openxmlformats.org/officeDocument/2006/relationships/slide" Target="slide41.xml"/><Relationship Id="rId10" Type="http://schemas.openxmlformats.org/officeDocument/2006/relationships/slide" Target="slide205.xml"/><Relationship Id="rId4" Type="http://schemas.openxmlformats.org/officeDocument/2006/relationships/slide" Target="slide5.xml"/><Relationship Id="rId9" Type="http://schemas.openxmlformats.org/officeDocument/2006/relationships/slide" Target="slide16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ew Adswerve Overview Guide: Master the Basics of Google Analytics 4 (GA4)  for Web - Adswerve">
            <a:extLst>
              <a:ext uri="{FF2B5EF4-FFF2-40B4-BE49-F238E27FC236}">
                <a16:creationId xmlns:a16="http://schemas.microsoft.com/office/drawing/2014/main" id="{9EBA6356-0A59-52C5-2274-0B2BA2324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57818" y="757883"/>
            <a:ext cx="336502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Analytics4</a:t>
            </a:r>
            <a:br>
              <a:rPr lang="en-US" altLang="ko-KR" sz="36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가이드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</a:t>
            </a:r>
            <a:r>
              <a:rPr lang="en-US" altLang="ko-KR" sz="1400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 i e w _ i t e m   &amp;   a d d _ t o _ c a r t  &amp;  p u r c h a s e </a:t>
            </a:r>
            <a:r>
              <a:rPr lang="en-US" altLang="ko-KR" sz="2000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500" spc="-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6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69035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Google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계정이 없는 경우 계정만들기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개인용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자녀 계정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직장 또는 비즈니스용 중에서 상황에 맞는 종류를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0" y="1046426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774859" y="4476063"/>
            <a:ext cx="497884" cy="18737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570799" y="426041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74860" y="4663440"/>
            <a:ext cx="913518" cy="76477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565566" y="449268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28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츠리거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3" y="21334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244592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2503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2723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812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view_item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en-US" altLang="ko-KR" sz="1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76493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4093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50893" y="2419159"/>
            <a:ext cx="1302503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3591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48103" y="21334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244591"/>
            <a:ext cx="1809580" cy="3739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0747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D55FB3-CBFE-EB5D-1F2F-0BED94903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3042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8817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0214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" y="89322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5082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{{[GA4]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if(item){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'event': 'view_item',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'ecommerce': {        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  items : [item]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dataLayer]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7558" y="22165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67518" y="2327718"/>
            <a:ext cx="3575969" cy="14922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857558" y="37580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67519" y="3869130"/>
            <a:ext cx="4001214" cy="121986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075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3553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Gmail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주소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231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59965" y="3707477"/>
            <a:ext cx="930144" cy="2078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55905" y="351227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204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24934" y="227231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2383444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3197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5860" y="37212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8592" y="3931741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7238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86282" y="19922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202694"/>
            <a:ext cx="3359735" cy="4656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352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925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1859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169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7487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view_item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202120" y="3473620"/>
            <a:ext cx="1500411" cy="1883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341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89118" y="186095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180793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7278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214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734967" y="31047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1073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41770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3" y="5486400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53379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33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488373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사용자이름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비밀번호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확인 모두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139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01775" y="3009206"/>
            <a:ext cx="1919359" cy="152122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74807" y="281400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17710" y="4733952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282429" y="457200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944BDB-E202-3575-2596-B696D498A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3812" t="32788" r="61584" b="64874"/>
          <a:stretch/>
        </p:blipFill>
        <p:spPr>
          <a:xfrm>
            <a:off x="3163187" y="3447861"/>
            <a:ext cx="430913" cy="1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895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“GA4_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72492" y="201058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195756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34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ecommerce]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810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태그 항목에 추가되었는지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43526" y="2200053"/>
            <a:ext cx="2214815" cy="46002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9005" y="198959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681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F229CE-E73B-27DA-A9AF-1398673AC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5897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29851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23851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929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97366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7555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3918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2" y="89869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13416" y="737114"/>
            <a:ext cx="2690886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function () 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var result = [];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var itemId, categoryId;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itemId = iProductNo;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categoryId = iCategoryNo;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var trTags = document.querySelectorAll('#totalProducts &gt; table &gt; tbody &gt; tr');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var optChk = document.querySelectorAll('ul.xans-product-option &gt; li');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var popupOpt = document.querySelectorAll('tbody.xans-product-option &gt; tr &gt; td');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for (var i = 0; i &lt; trTags.length; i++) 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element,title,optionTitle,price,qty;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switch(trTags[i].className.trim()){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case '':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if (optChk.length) 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continue;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} else 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element = trTags[i].querySelector('td');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title = element.outerText.trim();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element = trTags[i].querySelector('td:nth-child(3) &gt; span &gt; input');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if ( element ) price = element.value;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else continue;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}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case 'add_product':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element.outerText.split('- 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title = element[0].trim();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optionTitle = '';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 &gt; span');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if (element) optionTitle = element.outerText.trim();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trTags[i].querySelector("[class*='option_box'][class*='price']");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price = element.value;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case 'option_product':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element.outerText.split('- 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title = element[0].trim();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optionTitle = '';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 &gt; span');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if (element) optionTitle = element.outerText.trim();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trTags[i].querySelector("[class*='option_box'][class*='price']")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price = element.value;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default :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continue;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             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element = trTags[i].querySelector("[id*='quantity']");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(element === null) break;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qty = element.value;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(qty &gt; 1) 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price = price / qty;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title = title.trim().replace(/\s{2}/g, ' ');   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result.push({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'item_name': title,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'item_id': itemId,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'price': price,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'item_category': categoryId,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'item_variant':  optionTitle,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'quantity': qty,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return result;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757" y="219309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717" y="2304223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60525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86" y="1267432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17408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369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1237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2" y="86066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39790" y="380451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49751" y="3915636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0869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198118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3137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93501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158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복구 이메일 주소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생일의 연도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월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일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성별 을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9067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551266" y="2968493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82532" y="2759825"/>
            <a:ext cx="2163294" cy="18537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726437" y="263121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18903" y="4908768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291935" y="474681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281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75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element = {{Click Element}};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if (element)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attr = element.getAttribute('onclick'); 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(attr !== null){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if (attr.indexOf('product_submit(2') &gt; -1) return true;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(element.className.indexOf('cart') &gt; -1)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if ( attr !== null &amp;&amp; attr.indexOf('selectOptionCommon(') &gt; -1 ) return false;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return true;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	return false;</a:t>
            </a:r>
          </a:p>
          <a:p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  <a:b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버튼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클릭여부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2604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4728" y="4032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9" y="4144054"/>
            <a:ext cx="2557726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979390" y="1828956"/>
            <a:ext cx="407257" cy="21597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786658" y="16927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2777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기본 제공 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중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“Click Element”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“X”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26189" y="481432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36150" y="4925450"/>
            <a:ext cx="1751392" cy="22844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18922" y="1292369"/>
            <a:ext cx="230766" cy="13621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426189" y="11561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7602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“Click Element”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가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추가하기 위해 좌측 메뉴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73656" y="213039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3617" y="2241518"/>
            <a:ext cx="220305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439" y="2539031"/>
            <a:ext cx="553093" cy="22110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7537" y="23905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9204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50AF7B-6137-06E0-0A1C-56A26803D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925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4666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9172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0550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4" y="33816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3492766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9240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일부 클릭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0308"/>
            <a:ext cx="3559345" cy="1825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38986" y="1161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7" y="1272872"/>
            <a:ext cx="1025235" cy="22282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491146" y="11534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01107" y="1264559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1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19742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전환번호 인증절차가 있기때문에 본인의 전화번호를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인증번호를 받기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24005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491345" y="3670300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043339" y="2909685"/>
            <a:ext cx="1952610" cy="106379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916371" y="271448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18903" y="4125218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283622" y="396326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971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3" y="249922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610352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135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289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7702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add_to_cart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864685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772062" y="21993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82024" y="2310505"/>
            <a:ext cx="739606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9089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3" y="22947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405892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48103" y="26691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4" y="2780295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235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1F00B5-CFA0-D7FA-990C-4D7DFCED8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28990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2975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80803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2991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3" y="89442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var result = {{[GA4]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	if (result)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'event': 'add_to_cart',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'ecommerce':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'items': result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</a:t>
            </a:r>
            <a:b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dataLayer]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78" y="21767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38" y="2310730"/>
            <a:ext cx="3963115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46598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788978" y="375491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98939" y="3866038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32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05611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휴대전화로 인증번호가 도착하면 인증번호를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확인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82133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243695" y="3517133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17710" y="4193621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282429" y="403166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43339" y="3638161"/>
            <a:ext cx="1952610" cy="28544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91767" y="350051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070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94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0" y="26447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2886193"/>
            <a:ext cx="6841615" cy="16024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59452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47" y="36956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79" y="3906112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5124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4" y="227780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413153"/>
            <a:ext cx="3359735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4022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68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343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93204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7487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add_to_cart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1432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18" y="205907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2006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5904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214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34967" y="31047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93316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41770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3" y="5486400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53379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012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2664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7459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447998" y="4742514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321030" y="458056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861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2" y="216021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210719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22641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ecommerce]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181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3" y="2407872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0692" y="21974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3" y="2828787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50692" y="261833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204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086649-C414-E13E-545D-3B78BD453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61551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1" y="79742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305999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98668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62718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736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1923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25770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13416" y="737114"/>
            <a:ext cx="26908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source = EC_FRONT_EXTERNAL_SCRIPT_VARIABLE_DATA.order_product;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productInfo =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 = 0 ; i &lt; source.length ; i++)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productId = source[i].product_no;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productName = source[i].product_name;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productPrice = source[i].product_price;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productQty = source[i].quantity;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productCate = source[i].category_no_2;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productInfo.push({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'item_id': productId,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'item_name': productName,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'price': productPrice,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'item_category': productCate,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'quantity': productQty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return productInfo;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757" y="22429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717" y="2354101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60525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86" y="1267432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17408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369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03761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79626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15" y="41037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66376" y="4214894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195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306182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8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877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6664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 보호 및 약관 페이지가 나오면 스크롤을 하단으로 내립니다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989145"/>
            <a:ext cx="9360000" cy="50700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626541" y="4992052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591993" y="2485506"/>
            <a:ext cx="0" cy="298426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862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017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하단의 소스코드를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source = EC_FRONT_EXTERNAL_SCRIPT_VARIABLE_DATA;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revenue = source.payed_amount;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	return revenue;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결제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금액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664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79626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15" y="443627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66376" y="4547403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195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306182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48627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84204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2077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하단의 소스코드를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source = EC_FRONT_EXTERNAL_SCRIPT_VARIABLE_DATA;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orderId = source.order_id;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	return orderId;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4391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9" y="89391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081106" y="47062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91067" y="4817384"/>
            <a:ext cx="2557726" cy="2201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120" y="2560476"/>
            <a:ext cx="583898" cy="21597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5929" y="24242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82554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FEC267-414F-55C4-F61D-2AF75060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1259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4778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55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940187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개인정보보호 및 약관 페이지 하단에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가지 동의사항을 체크합니다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" y="99745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918456" y="4143998"/>
            <a:ext cx="2052555" cy="92676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791488" y="39820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168137" y="5203330"/>
            <a:ext cx="661558" cy="28307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041168" y="504137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3022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4" y="262518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2736308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7289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내용을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/order/order_result.html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 페이지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0308"/>
            <a:ext cx="3559345" cy="1825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38986" y="1161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7" y="1272872"/>
            <a:ext cx="1025235" cy="22282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532711" y="11368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42672" y="1247933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66424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391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3" y="285667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967800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264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05500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288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purchase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(purchase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864685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1815" y="22946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1776" y="2405771"/>
            <a:ext cx="2069641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5273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" y="88560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3" y="250263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613758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48103" y="30266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4" y="3137790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43200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B4DB7E-24B7-5FDD-0E05-419B1DB8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121994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3267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17553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40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749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설정은 선택사항이니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나중에 하기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3" y="98321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104107" y="3569542"/>
            <a:ext cx="520242" cy="18781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985451" y="333726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6CA52C-7F78-DFED-9FFB-C052EA58A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3812" t="32788" r="61584" b="64874"/>
          <a:stretch/>
        </p:blipFill>
        <p:spPr>
          <a:xfrm>
            <a:off x="3239387" y="2662767"/>
            <a:ext cx="430913" cy="1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642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602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"event" : "purchase",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"ecommerce" 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"transaction_id" 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"currency" : "KRW",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"value":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결제 금액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"items" :{{[GA4]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})   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</a:t>
            </a:r>
            <a:b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dataLayer]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78" y="229823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38" y="2432221"/>
            <a:ext cx="3701741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827078" y="42907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37039" y="4401830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28830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주문완료페이지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0" y="28651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3106654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8892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65200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47" y="3737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79" y="3947677"/>
            <a:ext cx="4033131" cy="104827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23928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33810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5605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4" y="24357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571095"/>
            <a:ext cx="3359735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19089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57646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8855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430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purchase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61858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18" y="187619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18231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49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F16C73-34CD-D7E5-BCF9-C6BE0185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82332" y="3075057"/>
            <a:ext cx="642733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가이드는새로운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계정을  생성하여 설치까지 진행하는 가이드입니다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가이드 내용과 같이 계정을 새로 생성하여 따라하시길 권장드립니다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4927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끝났습니다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홈페이지로 이동되었으니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758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802375" y="2788145"/>
            <a:ext cx="570119" cy="23540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683720" y="25558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0333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0358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행 추가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클릭한 후 이전 슬라이드와 같은 방법으로 매개변수 이름과 값을 좌측 이미지와 같이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마지막 매개변수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currency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의 값은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KRW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직접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59968" y="306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62336" y="3119171"/>
            <a:ext cx="4017945" cy="13863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0411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45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3315259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32622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9576" y="4609404"/>
            <a:ext cx="3961232" cy="12011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44230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53633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“GA4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(purchase)”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2" y="2351404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229838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9875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ecommerce]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4712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249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3" y="2596779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0692" y="238632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3" y="3237898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50692" y="30274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6417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845E98-6EED-1BCD-A56E-F840C5403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14146" y="2959641"/>
            <a:ext cx="396371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7-1)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미리보기 기능 사용하여 디버깅하기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60067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736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/>
              <a:t>7-1)</a:t>
            </a:r>
            <a:r>
              <a:rPr lang="en-US" altLang="ko-KR" sz="2800"/>
              <a:t> GTM </a:t>
            </a:r>
            <a:r>
              <a:rPr lang="ko-KR" altLang="en-US" sz="2800"/>
              <a:t>미리보기 기능 사용하여 디버깅하기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적용하기 전 오류가 있는지 혹은 데이터가 정상적으로 수집되는지를 확인하기 위하여 디버깅을 진행합니다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미리보기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8470669" y="1544429"/>
            <a:ext cx="557632" cy="2669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307064" y="13582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0147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101963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미리보기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새로생긴 페이지에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설치한 웹사이트의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56032" y="3483033"/>
            <a:ext cx="1057543" cy="37070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49217" y="3845353"/>
            <a:ext cx="555414" cy="20711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02850" y="33795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38179" y="37363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14" idx="3"/>
          </p:cNvCxnSpPr>
          <p:nvPr/>
        </p:nvCxnSpPr>
        <p:spPr>
          <a:xfrm flipV="1">
            <a:off x="4413575" y="3622910"/>
            <a:ext cx="2038025" cy="45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9011" y="3392075"/>
            <a:ext cx="2697405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/>
              <a:t>해당 </a:t>
            </a:r>
            <a:r>
              <a:rPr lang="en-US" altLang="ko-KR" sz="1200"/>
              <a:t>URL </a:t>
            </a:r>
            <a:r>
              <a:rPr lang="ko-KR" altLang="en-US" sz="1200"/>
              <a:t>입력란에는 </a:t>
            </a:r>
            <a:r>
              <a:rPr lang="en-US" altLang="ko-KR" sz="1200"/>
              <a:t>GTM</a:t>
            </a:r>
            <a:r>
              <a:rPr lang="ko-KR" altLang="en-US" sz="1200"/>
              <a:t>을 설치한</a:t>
            </a:r>
            <a:endParaRPr lang="en-US" altLang="ko-KR" sz="1200"/>
          </a:p>
          <a:p>
            <a:r>
              <a:rPr lang="ko-KR" altLang="en-US" sz="1200"/>
              <a:t>웹사이트 </a:t>
            </a:r>
            <a:r>
              <a:rPr lang="en-US" altLang="ko-KR" sz="1200"/>
              <a:t>URL</a:t>
            </a:r>
            <a:r>
              <a:rPr lang="ko-KR" altLang="en-US" sz="1200"/>
              <a:t>입력합니다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5067586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90485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클릭하니 입력했던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의 웹사이트가 새로 열렸습니다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화면에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사이트입니다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디버깅내용을 확인하는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사용자 행동을 테스트하기 위하여 제공되는 디버깅 웹페이지입니다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905" y="873339"/>
            <a:ext cx="1221506" cy="24056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13411" y="885604"/>
            <a:ext cx="1188720" cy="22830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4690" y="1327179"/>
            <a:ext cx="1928553" cy="22730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0" y="80154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1581" y="80154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477" y="122387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23271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4" y="139897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웹페이지인 디버깅내용을 확인하는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페이지를 열어봅니다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“Connected”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라는 연결되었다는 내용의 문국가 확인된다면 미리보기 모드가 정상적으로 실행되었습니다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“continue”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001359" y="2674162"/>
            <a:ext cx="3524132" cy="155701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09454" y="260236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47774" y="3824356"/>
            <a:ext cx="622990" cy="24056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32478" y="371000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10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758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11276" y="1715804"/>
            <a:ext cx="8957661" cy="350458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7560" y="148353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48164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2" y="97297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 </a:t>
            </a:r>
            <a:r>
              <a:rPr lang="en-US" altLang="ko-KR" sz="2800"/>
              <a:t>(</a:t>
            </a:r>
            <a:r>
              <a:rPr lang="ko-KR" altLang="en-US" sz="2800"/>
              <a:t>구조파악</a:t>
            </a:r>
            <a:r>
              <a:rPr lang="en-US" altLang="ko-KR" sz="2800"/>
              <a:t>)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Timelie : 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실행되는 모든 이벤트를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하나의 아이템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=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하나의 이벤트라고 생각하면 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Tags :  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실행된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Variables : 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Variable(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Variable name &amp; type return type, value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 :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 소스코드에서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push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가 어떻게 날아오는지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여기서 확인한 정보는 모두 변수로 활용 가능합니다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Errors :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에러가 있으면 표시합니다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tab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숫자가 없다면 에러도 없다는 뜻입니다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115296" y="2335337"/>
            <a:ext cx="1214740" cy="11726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359" y="23353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894307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6748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460307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362748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27285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29726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790844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693285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5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394272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296713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6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6969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" y="89308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 디버깅 웹페이지는 메인페이지입니다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현재 페이지 제목을 클릭하고 실행되고있는 태그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(Tags Fired)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 실행되고있는 태그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클릭해봅니다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5072" y="2086485"/>
            <a:ext cx="1212228" cy="20713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76220" y="19721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72596" y="2825625"/>
            <a:ext cx="1545864" cy="55765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57300" y="271127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3042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" y="90906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가 실행되는 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어떤 부분에서 실행되고 있는지 확인하기 위하여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부분에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“Container Loaded”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710636" y="2772285"/>
            <a:ext cx="2278684" cy="1918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04270" y="275249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99998" y="3185160"/>
            <a:ext cx="1192042" cy="27432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488726" y="313168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11917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8" y="87485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활성화 되어 있는 상태를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태그에 상세한 내용을 설명하는 영역입니다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507758" y="1172085"/>
            <a:ext cx="1172702" cy="39001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92462" y="10577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80460" y="1859328"/>
            <a:ext cx="2453640" cy="253741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65164" y="174498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9530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상품조회 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디버깅해보겠습니다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디버깅 웹페이지에서 상품상세페이지로 이동합니다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 웹페이지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73551" y="1347345"/>
            <a:ext cx="1076129" cy="20923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8255" y="123299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81454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페이지로 돌아옵니다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Timeline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확인해보면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 목록이 추가된 것을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 페이지 제목을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8254" y="2071905"/>
            <a:ext cx="1176185" cy="20923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-57041" y="195755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1885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 활성된 태그 목록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(Tags Fired)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에서 상품상세조회 태그가 실행되고 있는것을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 태그를 클릭해보겠습니다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857500" y="2963267"/>
            <a:ext cx="1630680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771066" y="287571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0" y="2051638"/>
            <a:ext cx="1263535" cy="28423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871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6-1)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어느 부분에서 실행되고 어떤 값들을 가지고 있는지 상세히 보고 싶습니다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642360" y="3296583"/>
            <a:ext cx="1211580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55926" y="320903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6064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실행되고 있는 태그의 매개변수 값들을 확인하기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“value”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버튼에 체크합니다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810885" y="1688287"/>
            <a:ext cx="299653" cy="975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99847" y="15131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6035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전송되고 있는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정상적인 값이 전송되지 않았다면 전자상거래 설치 부분을 다시 한 번 검토하시길 바랍니다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이와 같은 방법으로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디버깅할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787525" y="2930346"/>
            <a:ext cx="3337175" cy="96347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74813" y="293461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123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이름을 회사명 또는 브랜드명으로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" y="96420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39" y="2247819"/>
            <a:ext cx="2161493" cy="47875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8484" y="20155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8948" y="5614473"/>
            <a:ext cx="415822" cy="22154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46918" y="538220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65FD66-EB18-6484-B6A4-62FA698FE3E7}"/>
              </a:ext>
            </a:extLst>
          </p:cNvPr>
          <p:cNvSpPr/>
          <p:nvPr/>
        </p:nvSpPr>
        <p:spPr>
          <a:xfrm>
            <a:off x="542419" y="2499071"/>
            <a:ext cx="308645" cy="13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3280E-C22B-78DF-0517-90CCD0F6CB0A}"/>
              </a:ext>
            </a:extLst>
          </p:cNvPr>
          <p:cNvSpPr txBox="1"/>
          <p:nvPr/>
        </p:nvSpPr>
        <p:spPr>
          <a:xfrm>
            <a:off x="500853" y="2475321"/>
            <a:ext cx="19652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브랜드 이름 </a:t>
            </a:r>
            <a:r>
              <a:rPr lang="en-US" altLang="ko-KR" sz="600"/>
              <a:t>or </a:t>
            </a:r>
            <a:r>
              <a:rPr lang="ko-KR" altLang="en-US" sz="600"/>
              <a:t>회사명</a:t>
            </a:r>
          </a:p>
        </p:txBody>
      </p:sp>
    </p:spTree>
    <p:extLst>
      <p:ext uri="{BB962C8B-B14F-4D97-AF65-F5344CB8AC3E}">
        <p14:creationId xmlns:p14="http://schemas.microsoft.com/office/powerpoint/2010/main" val="248105058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D47503-805B-E602-191A-7BA4E870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1204" y="2959641"/>
            <a:ext cx="36695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00625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895079" y="1500490"/>
            <a:ext cx="408941" cy="23687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84041" y="132539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3528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1280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29" y="1205520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1" y="10304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50391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5738027" y="3690017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26989" y="351491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58839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해당화면이 보인다면 정상적으로 웹페이지에 적용된 것입니다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않는다면 본 가이드를 다시 한 번 천천히 진행해보시길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02743" y="1230458"/>
            <a:ext cx="36490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491705" y="105535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6948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EDEC93-5C77-EEB0-046C-FB06539D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1204" y="2959641"/>
            <a:ext cx="36695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64212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3058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(GA4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접속은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슬라이드 이후 내용을 확인해주세요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5" y="1727088"/>
            <a:ext cx="240245" cy="20077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97180" y="162483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49" y="1224789"/>
            <a:ext cx="777662" cy="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107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325749" y="1711848"/>
            <a:ext cx="436251" cy="14848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14711" y="153674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05" y="1267651"/>
            <a:ext cx="777662" cy="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3479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보고서에서는 실시간으로 수집되는 이벤트 및 페이지 정보를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 별 이벤트 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목록에서 설치를 진행했던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이벤트가 수집되는 내용을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 웹페이지에서 상품조회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행동을 진행하고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 이벤트를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29" y="1205520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1" y="10304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85604"/>
            <a:ext cx="9360000" cy="50700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162669" y="3936888"/>
            <a:ext cx="1403991" cy="177049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051631" y="37617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4469" y="1742328"/>
            <a:ext cx="7902466" cy="4213276"/>
          </a:xfrm>
          <a:prstGeom prst="roundRect">
            <a:avLst>
              <a:gd name="adj" fmla="val 183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49" y="1255269"/>
            <a:ext cx="777662" cy="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418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New Adswerve Overview Guide: Master the Basics of Google Analytics 4 (GA4)  for Web - Adswerve">
            <a:extLst>
              <a:ext uri="{FF2B5EF4-FFF2-40B4-BE49-F238E27FC236}">
                <a16:creationId xmlns:a16="http://schemas.microsoft.com/office/drawing/2014/main" id="{EEB7E812-C228-1FC4-8BCA-1ED15D86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4537" y="374540"/>
            <a:ext cx="3365024" cy="22621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감사합니다</a:t>
            </a:r>
            <a:endParaRPr lang="en-US" altLang="ko-KR" sz="4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/>
            <a:r>
              <a:rPr kumimoji="0" lang="en-US" altLang="ko-KR" sz="36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Google Analytics4</a:t>
            </a:r>
            <a:br>
              <a:rPr kumimoji="0" lang="en-US" altLang="ko-KR" sz="36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</a:br>
            <a:r>
              <a:rPr kumimoji="0" lang="en-US" altLang="ko-KR" sz="20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전자상거래 설치 가이드</a:t>
            </a:r>
            <a:r>
              <a:rPr kumimoji="0" lang="en-US" altLang="ko-KR" sz="20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/>
            </a:r>
            <a:br>
              <a:rPr kumimoji="0" lang="en-US" altLang="ko-KR" sz="20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</a:br>
            <a:r>
              <a:rPr lang="en-US" altLang="ko-KR" sz="2000" spc="-30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</a:t>
            </a:r>
            <a:r>
              <a:rPr lang="en-US" altLang="ko-KR" sz="1400" spc="-30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 i e w _ i t e m   &amp;   a d d _ t o _ c a r t  &amp;  p u r c h a s e </a:t>
            </a:r>
            <a:r>
              <a:rPr lang="en-US" altLang="ko-KR" sz="2000" spc="-30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500" spc="-300">
              <a:solidFill>
                <a:prstClr val="whit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503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보고시간대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통화 를 설정합니다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속성이름은 회사명 또는 브랜드명이 좋습니다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2" y="98083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39" y="2887898"/>
            <a:ext cx="2352685" cy="9775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8484" y="265562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0635" y="4391504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30292" y="414260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2BE0F7-7D3B-DD96-E576-CBC5F10756F8}"/>
              </a:ext>
            </a:extLst>
          </p:cNvPr>
          <p:cNvSpPr/>
          <p:nvPr/>
        </p:nvSpPr>
        <p:spPr>
          <a:xfrm>
            <a:off x="525794" y="3029107"/>
            <a:ext cx="717157" cy="127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E77A4-9D4D-E615-FD3B-325C74F2E8FF}"/>
              </a:ext>
            </a:extLst>
          </p:cNvPr>
          <p:cNvSpPr txBox="1"/>
          <p:nvPr/>
        </p:nvSpPr>
        <p:spPr>
          <a:xfrm>
            <a:off x="484228" y="3005357"/>
            <a:ext cx="21283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홈페이지 이름</a:t>
            </a:r>
            <a:r>
              <a:rPr lang="en-US" altLang="ko-KR" sz="600"/>
              <a:t>/</a:t>
            </a:r>
            <a:r>
              <a:rPr lang="ko-KR" altLang="en-US" sz="60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3746048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정보 영역은 선택사항입니다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가이드에서는 굳이 설정을 하지 않고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" y="98083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5574" y="5638413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55231" y="538951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791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서비스 약관 계약에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동의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GDPR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유럽연합 일반데이터 보호규칙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체크를 하지 않고 진행하여도 무방합니다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9" y="96420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41035" y="4458005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287099" y="441354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01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23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본가이드는 웹 설치내용이기 때문에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011681" y="3009207"/>
            <a:ext cx="1596042" cy="19119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766057" y="295932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272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설정 영역에서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웹사이트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 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스트립 이름 을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스트림 만들기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751325" y="1886990"/>
            <a:ext cx="6018601" cy="37407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497388" y="181416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734698" y="3185077"/>
            <a:ext cx="681832" cy="20443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40981" y="296111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02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4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영역까지 설정 하게 되면 보여지는 화면입니다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693137" y="1208650"/>
            <a:ext cx="282819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582794" y="95975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893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4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 스트림 세부정보에서 생성한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계정의 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7772400" y="2222803"/>
            <a:ext cx="980902" cy="32920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643488" y="197390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111246" y="1225275"/>
            <a:ext cx="282819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009216" y="97637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53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FF16C73-34CD-D7E5-BCF9-C6BE0185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목차</a:t>
            </a:r>
            <a:endParaRPr sz="28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7802" y="886361"/>
            <a:ext cx="5010000" cy="4462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0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#GA4/GTM 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계정 생성하기</a:t>
            </a:r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1-1) Google Analytics4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1-2) Google Tag Manager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#GTM 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추적코드 설치 및 기본 셋팅</a:t>
            </a:r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2-1) GTM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 기능 활용하여 </a:t>
            </a:r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2-4) GoogleTagManger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기본셋팅하기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#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추적코드 정상설치여부 확인하기</a:t>
            </a:r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60066" y="881079"/>
            <a:ext cx="6381414" cy="51552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#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전자상거래 설치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– 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상품조회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(view_item)</a:t>
            </a:r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4-1)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#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전자상거래 설치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– 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장바구니 추가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(add_to_cart)</a:t>
            </a:r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5-1)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9" action="ppaction://hlinksldjump"/>
              </a:rPr>
              <a:t>#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9" action="ppaction://hlinksldjump"/>
              </a:rPr>
              <a:t>전자상거래 설치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9" action="ppaction://hlinksldjump"/>
              </a:rPr>
              <a:t>– 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9" action="ppaction://hlinksldjump"/>
              </a:rPr>
              <a:t>구매완료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9" action="ppaction://hlinksldjump"/>
              </a:rPr>
              <a:t>(purchase)</a:t>
            </a:r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6-1)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10" action="ppaction://hlinksldjump"/>
              </a:rPr>
              <a:t>#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10" action="ppaction://hlinksldjump"/>
              </a:rPr>
              <a:t>디버깅 및 적용하기</a:t>
            </a:r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7-1) GTM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미리보기 기능 사용하여 디버깅하기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04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1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홈 메뉴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91571" y="1529542"/>
            <a:ext cx="315569" cy="21613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0172" y="137555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83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48163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정상적으로 생성된 경우 해당 화면과 같이 나오게 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않는경우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번째 슬라이드부터 다시 한 번 천천히 따라하시길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16383" y="1230284"/>
            <a:ext cx="9335522" cy="472079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02072" y="2308032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>
            <a:off x="3270608" y="2438535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27419" y="2876864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해당 부분은 </a:t>
            </a:r>
            <a:r>
              <a:rPr lang="en-US" altLang="ko-KR" sz="1100"/>
              <a:t>GA4</a:t>
            </a:r>
            <a:r>
              <a:rPr lang="ko-KR" altLang="en-US" sz="1100"/>
              <a:t>에서 제공한 고유한 코드입니다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따라서 가이드에서 보여지는 코드와 동일하지 않습니다</a:t>
            </a:r>
            <a:r>
              <a:rPr lang="en-US" altLang="ko-KR" sz="11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1128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D38CE6-812E-6E33-2221-4F1981849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7701" y="2959641"/>
            <a:ext cx="41227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1-2) GoogleTagManager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238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Google(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2"/>
              </a:rPr>
              <a:t>https://www.google.com/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구글태그매니저를 검색합니다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1" y="104298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43474" y="3230327"/>
            <a:ext cx="2209427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116234" y="304568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200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Tag Manger”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546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165540" y="2448930"/>
            <a:ext cx="2982511" cy="45221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38300" y="22642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20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3" y="99183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11061" y="1925228"/>
            <a:ext cx="553768" cy="20282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683820" y="174058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80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9" y="99029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897060" y="1950140"/>
            <a:ext cx="5609333" cy="401839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745488" y="18583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347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90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계정설정에서 계정이름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국가 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컨테이너 설정에서 컨테이너이름 을 입력하고 타겟플랫폼에서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227811" y="2485505"/>
            <a:ext cx="1313412" cy="69827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007127" y="23072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27810" y="3775930"/>
            <a:ext cx="2277687" cy="82100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007127" y="359769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47455" y="5700826"/>
            <a:ext cx="462741" cy="192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935084" y="553090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62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7251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8936183" y="1317308"/>
            <a:ext cx="442422" cy="25379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750961" y="152093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53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3927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계정생성이 완료된 후 보여지는 화면입니다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코드는 페이지내에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&lt;head&gt;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가능한 높은 위치에 붙여넣어야하는 코드입니다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&lt;body&gt;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바로 뒤에 붙여넣어야하는 코드입니다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3347753" y="2352052"/>
            <a:ext cx="2778728" cy="56571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49730" y="22234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47753" y="3155670"/>
            <a:ext cx="2778728" cy="3772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149730" y="300436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4" y="1899872"/>
            <a:ext cx="277263" cy="166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675798" y="179171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7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A751ED-C662-B144-4BF0-727E5D988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4676" y="2921169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807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완료되었습니다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않는경우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32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번째 슬라이드부터 다시 한 번 천천히 따라하시길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8653" y="1292369"/>
            <a:ext cx="9384604" cy="4725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05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B3364F-9C22-C56F-E621-BB56A9E35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2-1)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838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복사하기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에서 우측 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“GTM-”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으로 시작하는 파란색 코드를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7065818" y="1577063"/>
            <a:ext cx="577670" cy="21017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905598" y="142493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495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3927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복사하기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코드의 복사하기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149730" y="22234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49730" y="300436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4" y="2391294"/>
            <a:ext cx="204367" cy="14905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675798" y="228313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17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CC2556-0643-0ED9-0731-0F7282081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43474" y="2767281"/>
            <a:ext cx="510505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제공하는 카페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방법은 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관리메뉴활용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   |       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편집기능 활용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가지입니다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페이지 상황에 맞는 방법을 활용하여 설치하시길 바랍니다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629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4124A7-8FF0-34D0-72CC-E620E4680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 기능 활용하여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</a:p>
        </p:txBody>
      </p:sp>
    </p:spTree>
    <p:extLst>
      <p:ext uri="{BB962C8B-B14F-4D97-AF65-F5344CB8AC3E}">
        <p14:creationId xmlns:p14="http://schemas.microsoft.com/office/powerpoint/2010/main" val="3438522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51331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홈페이지에 로그인하여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쇼핑몰 설정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2" y="1043742"/>
            <a:ext cx="8643993" cy="552238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8931" t="8781" r="1346" b="7375"/>
          <a:stretch/>
        </p:blipFill>
        <p:spPr>
          <a:xfrm>
            <a:off x="1970116" y="1521229"/>
            <a:ext cx="6891251" cy="4630189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33752" y="5614461"/>
            <a:ext cx="1519986" cy="23369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37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39" y="872560"/>
            <a:ext cx="8502717" cy="591927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41355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쇼핑몰 설정메뉴 중 기본설정을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기본 설정 메뉴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검색 엔진 최적화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(SEO)“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743539" y="3217334"/>
            <a:ext cx="1313862" cy="32596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74582" y="3081889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03332" y="2841490"/>
            <a:ext cx="4292273" cy="32596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967628" y="2755923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05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13923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기본설정 메뉴에서 스크롤을 최하단으로 내립니다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있는 고급설정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24" y="1098746"/>
            <a:ext cx="9133461" cy="539762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882382" y="5191106"/>
            <a:ext cx="5291502" cy="116813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173884" y="1637608"/>
            <a:ext cx="0" cy="298426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21240" t="7673" r="24061" b="69842"/>
          <a:stretch/>
        </p:blipFill>
        <p:spPr>
          <a:xfrm>
            <a:off x="2111433" y="1512916"/>
            <a:ext cx="4995949" cy="121365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723300" y="5054893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78943" t="40477" r="1762" b="40734"/>
          <a:stretch/>
        </p:blipFill>
        <p:spPr>
          <a:xfrm>
            <a:off x="7381702" y="3283527"/>
            <a:ext cx="1762298" cy="1014154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7215449" y="4085965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775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7848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고급설정을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 직접입력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탭이 체크된 상태를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40" y="1028805"/>
            <a:ext cx="8730726" cy="56611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131764" y="1350626"/>
            <a:ext cx="4950680" cy="91043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929309" y="1225771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068033" y="3897091"/>
            <a:ext cx="4950680" cy="34453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865578" y="3772236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68033" y="4788093"/>
            <a:ext cx="4950680" cy="76614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865578" y="4454914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1764" y="4466272"/>
            <a:ext cx="611436" cy="28328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865578" y="4768821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98" y="5071153"/>
            <a:ext cx="2227551" cy="4009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348" y="5251950"/>
            <a:ext cx="2413566" cy="2883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199" y="5425877"/>
            <a:ext cx="432002" cy="93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949" y="5755172"/>
            <a:ext cx="3251594" cy="4170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2227" y="6119150"/>
            <a:ext cx="1710661" cy="14042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/>
          <a:srcRect l="78943" t="40477" r="1762" b="40734"/>
          <a:stretch/>
        </p:blipFill>
        <p:spPr>
          <a:xfrm>
            <a:off x="7357356" y="3103339"/>
            <a:ext cx="1635739" cy="94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5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B9BD33-7246-E0DB-ED53-EC8369CF7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7701" y="2959641"/>
            <a:ext cx="41227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1-1) GoogleAnalytics4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274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454" r="24690" b="1"/>
          <a:stretch/>
        </p:blipFill>
        <p:spPr>
          <a:xfrm>
            <a:off x="396163" y="1003571"/>
            <a:ext cx="8614836" cy="573429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7848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고급설정을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 직접입력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탭이 체크된 상태를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068033" y="2785991"/>
            <a:ext cx="4950680" cy="34453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865578" y="2661136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68033" y="3613032"/>
            <a:ext cx="4950680" cy="129991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865578" y="3307031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1764" y="3318389"/>
            <a:ext cx="611436" cy="28328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865578" y="3593760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565" y="5028739"/>
            <a:ext cx="4692015" cy="573469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443337" y="4495923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9" name="직선 화살표 연결선 18"/>
          <p:cNvCxnSpPr>
            <a:stCxn id="18" idx="2"/>
          </p:cNvCxnSpPr>
          <p:nvPr/>
        </p:nvCxnSpPr>
        <p:spPr>
          <a:xfrm>
            <a:off x="3711873" y="4626426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69200" y="5103211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해당 부분은 </a:t>
            </a:r>
            <a:r>
              <a:rPr lang="en-US" altLang="ko-KR" sz="1100"/>
              <a:t>GTM</a:t>
            </a:r>
            <a:r>
              <a:rPr lang="ko-KR" altLang="en-US" sz="1100"/>
              <a:t>에서 제공한 고유한 코드입니다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따라서 가이드에서 보여지는 코드와 동일하지 않습니다</a:t>
            </a:r>
            <a:r>
              <a:rPr lang="en-US" altLang="ko-KR" sz="1100"/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78943" t="40477" r="1762" b="40734"/>
          <a:stretch/>
        </p:blipFill>
        <p:spPr>
          <a:xfrm>
            <a:off x="7196229" y="3055754"/>
            <a:ext cx="1723327" cy="99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79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332" r="24695"/>
          <a:stretch/>
        </p:blipFill>
        <p:spPr>
          <a:xfrm>
            <a:off x="378674" y="1002025"/>
            <a:ext cx="8614800" cy="574234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38030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쇼핑몰에 복사한 추적코드를 넣고 모바일 쇼핑몰 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동일하게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우측하단에 저장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에서 스크립트 관리 기능을 활용한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삽입이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모두 완료되었습니다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738529" y="3843240"/>
            <a:ext cx="621892" cy="26524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545168" y="3652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25974" y="4418576"/>
            <a:ext cx="2742266" cy="94590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009754" y="42728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25045" y="6219305"/>
            <a:ext cx="432956" cy="31641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224064" y="601515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78943" t="40477" r="1762" b="40734"/>
          <a:stretch/>
        </p:blipFill>
        <p:spPr>
          <a:xfrm>
            <a:off x="7231176" y="3072093"/>
            <a:ext cx="1653019" cy="95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26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30794D-C450-A5BD-E90F-A6DA32B19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0827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2137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홈페이지에 로그인하여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디자인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(PC/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모바일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2" y="1043742"/>
            <a:ext cx="8643993" cy="552238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8931" t="8781" r="1346" b="7375"/>
          <a:stretch/>
        </p:blipFill>
        <p:spPr>
          <a:xfrm>
            <a:off x="1970116" y="1521229"/>
            <a:ext cx="6891251" cy="4630189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33752" y="2613566"/>
            <a:ext cx="1519986" cy="23369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37095" y="259419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131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0" y="881079"/>
            <a:ext cx="9279611" cy="587300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00623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디자인 메뉴에 접속한 상태입니다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우선적으로 적용하겠습니다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항목에 있는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디자인편집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2044114" y="2461920"/>
            <a:ext cx="3076526" cy="1431900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99148" y="3284674"/>
            <a:ext cx="681165" cy="3479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909636" y="24619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764670" y="314846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007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6072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새로운 디자인 편집창이 생성되었습니다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2" y="1177150"/>
            <a:ext cx="9344174" cy="510430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04291" y="2023364"/>
            <a:ext cx="588169" cy="22938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20270" y="186563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42337" y="1629293"/>
            <a:ext cx="7967917" cy="2053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9019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 보기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폴더를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 폴더의 하위 폴더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기본 레이아웃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폴더를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기본레이아웃 폴더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파일을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3" y="1200926"/>
            <a:ext cx="9356388" cy="506608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38778" y="2946077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1178" y="3065225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75938" y="4298280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4698" y="28815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3846" y="302560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24185" y="42570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67276" y="1629293"/>
            <a:ext cx="7967917" cy="2053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024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2137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 파일 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찾아봅니다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위에 복사한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모두 저장을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사이트에는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추적코드가 설치되었습니다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스마트 디자인 페이지를 종료합니다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8" y="1138844"/>
            <a:ext cx="9328674" cy="509317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354975" y="5678193"/>
            <a:ext cx="640080" cy="157342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354975" y="4628385"/>
            <a:ext cx="3848792" cy="1032052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82107" y="567819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233136" y="450489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354291" y="1143376"/>
            <a:ext cx="514298" cy="148993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243253" y="101090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43" y="4666301"/>
            <a:ext cx="3527638" cy="8110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755" y="5494549"/>
            <a:ext cx="495300" cy="10627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286614" y="5233673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7" name="직선 화살표 연결선 16"/>
          <p:cNvCxnSpPr>
            <a:stCxn id="16" idx="2"/>
          </p:cNvCxnSpPr>
          <p:nvPr/>
        </p:nvCxnSpPr>
        <p:spPr>
          <a:xfrm>
            <a:off x="3555150" y="5364176"/>
            <a:ext cx="1764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19952" y="5137627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해당 부분은 </a:t>
            </a:r>
            <a:r>
              <a:rPr lang="en-US" altLang="ko-KR" sz="1100"/>
              <a:t>GTM</a:t>
            </a:r>
            <a:r>
              <a:rPr lang="ko-KR" altLang="en-US" sz="1100"/>
              <a:t>에서 제공한 고유한 코드입니다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따라서 가이드에서 보여지는 코드와 동일하지 않습니다</a:t>
            </a:r>
            <a:r>
              <a:rPr lang="en-US" altLang="ko-KR" sz="1100"/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309085" y="1587728"/>
            <a:ext cx="7967917" cy="2049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917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0" y="881079"/>
            <a:ext cx="9279611" cy="587300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380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설치를 완료 하였습니다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동일한 방식으로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사이트에도 설치를 진행 하겠습니다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모바일 항목에 있는 디자인 편집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5227560" y="2461920"/>
            <a:ext cx="3101100" cy="1477620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24486" y="3284674"/>
            <a:ext cx="681165" cy="3479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144432" y="23257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965404" y="314846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141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35536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스마트디자인 편집창이 생성되면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 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537"/>
          <a:stretch/>
        </p:blipFill>
        <p:spPr>
          <a:xfrm>
            <a:off x="91974" y="1265120"/>
            <a:ext cx="9284782" cy="507261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8748" y="2113932"/>
            <a:ext cx="589726" cy="17206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39666" y="19777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42337" y="1692479"/>
            <a:ext cx="1924565" cy="4409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375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Google(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2"/>
              </a:rPr>
              <a:t>https://www.google.com/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구글애널리틱스를 검색합니다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1" y="93164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343474" y="3112776"/>
            <a:ext cx="2209427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16234" y="292813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81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5833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전체화면보기 탭에서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폴더를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레이아웃의 하위폴더 중에서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기본 레이아웃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폴더를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기본레이아웃 하위 파일 중에서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파일을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4" y="1250804"/>
            <a:ext cx="9336302" cy="508772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74799" y="3020021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27199" y="3147482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7140" y="3636232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3840" y="299772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29727" y="315275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48474" y="361393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46920" y="1734042"/>
            <a:ext cx="1924565" cy="4409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6762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44928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 파일에서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찾아봅니다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바로 위에 복사했던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모두저장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설치하였습니다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4" y="1170818"/>
            <a:ext cx="9360683" cy="510529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54410" y="4502457"/>
            <a:ext cx="394135" cy="14435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459757" y="3349506"/>
            <a:ext cx="3756383" cy="1072865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95855" y="1170818"/>
            <a:ext cx="509848" cy="18415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424196" y="441490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14554" y="326195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285035" y="108326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636" y="3437055"/>
            <a:ext cx="3527638" cy="955663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337948" y="4106217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4" name="직선 화살표 연결선 3"/>
          <p:cNvCxnSpPr>
            <a:stCxn id="15" idx="2"/>
          </p:cNvCxnSpPr>
          <p:nvPr/>
        </p:nvCxnSpPr>
        <p:spPr>
          <a:xfrm>
            <a:off x="5606484" y="4236720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63295" y="4675049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해당 부분은 </a:t>
            </a:r>
            <a:r>
              <a:rPr lang="en-US" altLang="ko-KR" sz="1100"/>
              <a:t>GTM</a:t>
            </a:r>
            <a:r>
              <a:rPr lang="ko-KR" altLang="en-US" sz="1100"/>
              <a:t>에서 제공한 고유한 코드입니다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따라서 가이드에서 보여지는 코드와 동일하지 않습니다</a:t>
            </a:r>
            <a:r>
              <a:rPr lang="en-US" altLang="ko-KR" sz="1100"/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342337" y="1692479"/>
            <a:ext cx="1924565" cy="4409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642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473821-F9C0-B712-B064-2CA9DBB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2-4) GoogleTagManager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기본 셋팅하기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859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58255" y="2382575"/>
            <a:ext cx="859770" cy="19437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83547" y="22239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101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" y="89391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태그메뉴에 진입했습니다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775145" y="1838055"/>
            <a:ext cx="653065" cy="242568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581785" y="1630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9548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3988509" y="1603799"/>
            <a:ext cx="4016647" cy="119759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54031" y="15693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95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 클릭시 보여지는 화면입니다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9157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649239" y="2241258"/>
            <a:ext cx="2644389" cy="27585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456507" y="20792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2374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생성했던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계정의 고유한 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가져와야합니다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 화면을 그대로 유지하고 새로운 페이지를 열어서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다시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4005793" y="2399200"/>
            <a:ext cx="1439044" cy="36062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13060" y="223715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183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생성했던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계정에 다시 접속했습니다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홈화면에서 바로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“G-”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보여지는 코드를 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 후 다시 구글태그매니저로 돌아옵니다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8256" y="1218792"/>
            <a:ext cx="847832" cy="27585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71610" y="14331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97500" y="2191381"/>
            <a:ext cx="1822736" cy="25887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804767" y="202933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761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" y="74575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복사했던 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그대로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제목을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이라고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6610" y="2294314"/>
            <a:ext cx="714895" cy="29094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6610" y="2662846"/>
            <a:ext cx="3998423" cy="12358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87222" y="1267767"/>
            <a:ext cx="529310" cy="18306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63878" y="21541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94490" y="132689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97528" y="25808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21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93095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57227" y="2277687"/>
            <a:ext cx="987457" cy="15794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03291" y="211860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4798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“All Pages”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56315" y="1673429"/>
            <a:ext cx="4231179" cy="19693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97233" y="153859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632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73711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설정이 올바른지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태그를 저장합니다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4201" y="2703988"/>
            <a:ext cx="4033719" cy="94507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769927" y="1251364"/>
            <a:ext cx="455584" cy="2449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86408" y="25677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49834" y="12888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890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73711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목록에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생겼는지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 페이지에 적용하기 위해 우측 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13658" y="2223396"/>
            <a:ext cx="4231177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94371" y="1505338"/>
            <a:ext cx="449221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54576" y="208718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725415" y="14586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030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73711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650599" y="12331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155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73711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605428" y="35128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69033" y="3728849"/>
            <a:ext cx="324196" cy="2113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7930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73711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게시가 완료되었습니다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496468" y="10514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60073" y="1267432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9316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73711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작업공간으로 다시 이동하기 위해서는 좌측상단 탭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83155" y="17101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278" y="1491740"/>
            <a:ext cx="423485" cy="2705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6689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다시 작업공간으로 진입하였습니다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설치완료되었습니다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161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E417F3-B05C-8180-0942-809DD9214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04636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5395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3-1) </a:t>
            </a:r>
            <a:r>
              <a:rPr lang="ko-KR" altLang="en-US" sz="2800" spc="-160">
                <a:solidFill>
                  <a:srgbClr val="000000"/>
                </a:solidFill>
              </a:rPr>
              <a:t>구글애널리틱스 홈 화면 확인하기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현재까지 모든 과정을 완료 한 후 구글애널리틱스에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 새로고침을 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정상적으로 설치되었다면 해당화면과 같이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 사이트의 데이터 수집이 활성화되었습니다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라는 문구가 확인됩니다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※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새로고침 후에도 해당 문구가 보여지지 않는 경우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최대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분까지 기다려본 후 새로고침 하여 확인해보시기 바랍니다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분이 지나도 좌측 화면이 보이지 않는경우는 본 가이드를 다시 한 번 천천히 따라해보시기를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848075" y="16665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11679" y="1882574"/>
            <a:ext cx="1820487" cy="5198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791" t="9585" r="81706" b="85004"/>
          <a:stretch/>
        </p:blipFill>
        <p:spPr>
          <a:xfrm>
            <a:off x="847899" y="1212186"/>
            <a:ext cx="88946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88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552259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계정이 없다면 계정을 만들어야합니다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있다면 본인의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계정으로 로그인합니다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546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33541" y="2522572"/>
            <a:ext cx="2210306" cy="239024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8672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A44E87-1067-B835-B979-5390B6C98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04636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 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1223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3-2) GA4</a:t>
            </a:r>
            <a:r>
              <a:rPr lang="ko-KR" altLang="en-US" sz="2800" spc="-160">
                <a:solidFill>
                  <a:srgbClr val="000000"/>
                </a:solidFill>
              </a:rPr>
              <a:t>에서 실시간데이터 확인하기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좌측메뉴 탭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데이터를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0" y="152752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778" y="1766196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00707" y="14917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5076" y="1689109"/>
            <a:ext cx="29500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8791" t="9585" r="81706" b="85004"/>
          <a:stretch/>
        </p:blipFill>
        <p:spPr>
          <a:xfrm>
            <a:off x="847899" y="1220499"/>
            <a:ext cx="889462" cy="2743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0977" t="65168" r="35879" b="14829"/>
          <a:stretch/>
        </p:blipFill>
        <p:spPr>
          <a:xfrm>
            <a:off x="4829695" y="4189614"/>
            <a:ext cx="1230283" cy="10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030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8EA084-8D7E-EAB9-DEF0-31C80EB4D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4676" y="2921169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2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부는 전자상거래 설치를 위한 가이드입니다</a:t>
            </a:r>
            <a:r>
              <a:rPr lang="en-US" altLang="ko-KR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쇼핑몰이 아닌 브랜드 사이트인경우 </a:t>
            </a:r>
            <a:r>
              <a:rPr lang="en-US" altLang="ko-KR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 가이드내용은 대상이 아닙니다</a:t>
            </a:r>
            <a:r>
              <a:rPr lang="en-US" altLang="ko-KR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4948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1104E7-B956-845D-686B-EF5E121B8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3467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구글태그매니저에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538519" y="26536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6827" y="2722159"/>
            <a:ext cx="53494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928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9277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29851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23851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671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5250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596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140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item =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'item_name':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'price':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'item_id': ''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item.item_name = document.querySelector("meta[property='og:title']").content.trim();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item.price = typeof product_sale_price !== 'undefined'? product_sale_price : product_price;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item.item_id = iProductNo;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return item;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GA4]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24818" y="220141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4778" y="2312536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18960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28921" y="1267432"/>
            <a:ext cx="126485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34034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43995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553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39790" y="34749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49751" y="3586045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0869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198118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75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FE147E-BA18-95F1-6CEA-DCB400C16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65652" y="3075057"/>
            <a:ext cx="746069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구글계정이 이미 생성되어 있는 경우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다음 슬라이부터 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17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슬라이드까지 나오는 구글계정생성하기 영역은 생략하시면 됩니다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8055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46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29013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012467"/>
            <a:ext cx="2758781" cy="22949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7989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ecommerce.items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[GA4]ecommerce.items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19506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9054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다음을 트리거를 만들기 위하여 좌측 메뉴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4728" y="347597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9" y="3587100"/>
            <a:ext cx="2557726" cy="41963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8255" y="2552162"/>
            <a:ext cx="673265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97042" y="241594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0102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A080B8-DAAC-FF58-8043-565B537C5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734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5639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99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09564" y="26488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2759980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680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" y="89317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“Page Path”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0308"/>
            <a:ext cx="1219377" cy="10349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507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1888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화면과 같은 조건으로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정규식 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/product/detail.html|/product/.*/category/.*/display/.*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6139336" y="27486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349297" y="2859732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19365" y="11812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29327" y="1267429"/>
            <a:ext cx="456238" cy="24548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1655" t="13696" r="13851" b="52856"/>
          <a:stretch/>
        </p:blipFill>
        <p:spPr>
          <a:xfrm>
            <a:off x="3915295" y="1614021"/>
            <a:ext cx="4164676" cy="1695797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4989228" y="28155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199190" y="2901699"/>
            <a:ext cx="2702750" cy="23046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75257" y="121808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85219" y="1304275"/>
            <a:ext cx="1030076" cy="2086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67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14257</TotalTime>
  <Words>5245</Words>
  <Application>Microsoft Office PowerPoint</Application>
  <PresentationFormat>와이드스크린</PresentationFormat>
  <Paragraphs>1409</Paragraphs>
  <Slides>229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229</vt:i4>
      </vt:variant>
    </vt:vector>
  </HeadingPairs>
  <TitlesOfParts>
    <vt:vector size="235" baseType="lpstr">
      <vt:lpstr>HY견고딕</vt:lpstr>
      <vt:lpstr>Noto Sans KR</vt:lpstr>
      <vt:lpstr>Noto Sans KR Thin</vt:lpstr>
      <vt:lpstr>맑은 고딕</vt:lpstr>
      <vt:lpstr>Arial</vt:lpstr>
      <vt:lpstr>Office 테마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1-1) Google Analytics4 계정 생성하기</vt:lpstr>
      <vt:lpstr>1-1) Google Analytics4 계정 생성하기</vt:lpstr>
      <vt:lpstr>1-1) Google Analytics4 계정 생성하기 </vt:lpstr>
      <vt:lpstr>PowerPoint 프레젠테이션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 (완료)</vt:lpstr>
      <vt:lpstr>PowerPoint 프레젠테이션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 (완료)</vt:lpstr>
      <vt:lpstr>PowerPoint 프레젠테이션</vt:lpstr>
      <vt:lpstr>2-1) GTM 추적코드 복사하기</vt:lpstr>
      <vt:lpstr>2-1) GTM 추적코드 복사하기 (완료)</vt:lpstr>
      <vt:lpstr>PowerPoint 프레젠테이션</vt:lpstr>
      <vt:lpstr>PowerPoint 프레젠테이션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PowerPoint 프레젠테이션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PowerPoint 프레젠테이션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PowerPoint 프레젠테이션</vt:lpstr>
      <vt:lpstr>3-1) 구글애널리틱스 홈 화면 확인하기</vt:lpstr>
      <vt:lpstr>PowerPoint 프레젠테이션</vt:lpstr>
      <vt:lpstr>3-2) GA4에서 실시간데이터 확인하기</vt:lpstr>
      <vt:lpstr>PowerPoint 프레젠테이션</vt:lpstr>
      <vt:lpstr>PowerPoint 프레젠테이션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PowerPoint 프레젠테이션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PowerPoint 프레젠테이션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PowerPoint 프레젠테이션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PowerPoint 프레젠테이션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PowerPoint 프레젠테이션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PowerPoint 프레젠테이션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PowerPoint 프레젠테이션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PowerPoint 프레젠테이션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PowerPoint 프레젠테이션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 (구조파악)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6-1) GTM 미리보기 기능 사용하여 디버깅하기</vt:lpstr>
      <vt:lpstr>7-1) GTM 미리보기 기능 사용하여 디버깅하기</vt:lpstr>
      <vt:lpstr>7-1) GTM 미리보기 기능 사용하여 디버깅하기</vt:lpstr>
      <vt:lpstr>PowerPoint 프레젠테이션</vt:lpstr>
      <vt:lpstr>7-2) GTM 설정내역 적용하기</vt:lpstr>
      <vt:lpstr>7-2) GTM 설정내역 적용하기</vt:lpstr>
      <vt:lpstr>7-2) GTM 설정내역 적용하기</vt:lpstr>
      <vt:lpstr>7-2) GTM 설정내역 적용하기</vt:lpstr>
      <vt:lpstr>PowerPoint 프레젠테이션</vt:lpstr>
      <vt:lpstr>7-3) GA4에서 실시간데이터 확인하기</vt:lpstr>
      <vt:lpstr>7-3) GA4에서 실시간데이터 확인하기</vt:lpstr>
      <vt:lpstr>7-3) GA4에서 실시간데이터 확인하기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20-A-001</dc:creator>
  <cp:lastModifiedBy>20-A-001</cp:lastModifiedBy>
  <cp:revision>808</cp:revision>
  <dcterms:created xsi:type="dcterms:W3CDTF">2022-06-30T08:10:59Z</dcterms:created>
  <dcterms:modified xsi:type="dcterms:W3CDTF">2023-03-10T07:27:47Z</dcterms:modified>
</cp:coreProperties>
</file>